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9" r:id="rId3"/>
    <p:sldId id="257" r:id="rId4"/>
    <p:sldId id="265" r:id="rId5"/>
    <p:sldId id="280" r:id="rId6"/>
    <p:sldId id="260" r:id="rId7"/>
    <p:sldId id="281" r:id="rId8"/>
    <p:sldId id="275" r:id="rId9"/>
    <p:sldId id="282" r:id="rId10"/>
    <p:sldId id="284" r:id="rId11"/>
    <p:sldId id="283" r:id="rId12"/>
    <p:sldId id="270" r:id="rId13"/>
    <p:sldId id="276" r:id="rId14"/>
    <p:sldId id="27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936F972-D6CA-474F-B382-C6C814E278D9}">
          <p14:sldIdLst>
            <p14:sldId id="256"/>
            <p14:sldId id="269"/>
            <p14:sldId id="257"/>
            <p14:sldId id="265"/>
            <p14:sldId id="280"/>
            <p14:sldId id="260"/>
            <p14:sldId id="281"/>
            <p14:sldId id="275"/>
            <p14:sldId id="282"/>
            <p14:sldId id="284"/>
            <p14:sldId id="283"/>
            <p14:sldId id="270"/>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34" autoAdjust="0"/>
  </p:normalViewPr>
  <p:slideViewPr>
    <p:cSldViewPr snapToGrid="0">
      <p:cViewPr varScale="1">
        <p:scale>
          <a:sx n="91" d="100"/>
          <a:sy n="91" d="100"/>
        </p:scale>
        <p:origin x="370" y="7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4AB749-6CB3-4C61-B57C-8406128CB934}" type="datetimeFigureOut">
              <a:rPr lang="en-IN" smtClean="0"/>
              <a:t>08-04-2020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01D36D-D49A-4733-8818-87F16EB2DEE0}" type="slidenum">
              <a:rPr lang="en-IN" smtClean="0"/>
              <a:t>‹#›</a:t>
            </a:fld>
            <a:endParaRPr lang="en-IN"/>
          </a:p>
        </p:txBody>
      </p:sp>
    </p:spTree>
    <p:extLst>
      <p:ext uri="{BB962C8B-B14F-4D97-AF65-F5344CB8AC3E}">
        <p14:creationId xmlns:p14="http://schemas.microsoft.com/office/powerpoint/2010/main" val="3890079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4507765B-9F26-4A99-850A-FEACF78F3711}" type="datetimeFigureOut">
              <a:rPr lang="en-IN" smtClean="0"/>
              <a:t>08-04-2020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784901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507765B-9F26-4A99-850A-FEACF78F3711}" type="datetimeFigureOut">
              <a:rPr lang="en-IN" smtClean="0"/>
              <a:t>08-04-2020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2194171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507765B-9F26-4A99-850A-FEACF78F3711}" type="datetimeFigureOut">
              <a:rPr lang="en-IN" smtClean="0"/>
              <a:t>08-04-2020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144390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507765B-9F26-4A99-850A-FEACF78F3711}" type="datetimeFigureOut">
              <a:rPr lang="en-IN" smtClean="0"/>
              <a:t>08-04-2020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1697229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7765B-9F26-4A99-850A-FEACF78F3711}" type="datetimeFigureOut">
              <a:rPr lang="en-IN" smtClean="0"/>
              <a:t>08-04-2020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2667542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4507765B-9F26-4A99-850A-FEACF78F3711}" type="datetimeFigureOut">
              <a:rPr lang="en-IN" smtClean="0"/>
              <a:t>08-04-2020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2318147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4507765B-9F26-4A99-850A-FEACF78F3711}" type="datetimeFigureOut">
              <a:rPr lang="en-IN" smtClean="0"/>
              <a:t>08-04-2020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809268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4507765B-9F26-4A99-850A-FEACF78F3711}" type="datetimeFigureOut">
              <a:rPr lang="en-IN" smtClean="0"/>
              <a:t>08-04-2020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1035826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7765B-9F26-4A99-850A-FEACF78F3711}" type="datetimeFigureOut">
              <a:rPr lang="en-IN" smtClean="0"/>
              <a:t>08-04-2020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12846946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7765B-9F26-4A99-850A-FEACF78F3711}" type="datetimeFigureOut">
              <a:rPr lang="en-IN" smtClean="0"/>
              <a:t>08-04-2020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1076459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7765B-9F26-4A99-850A-FEACF78F3711}" type="datetimeFigureOut">
              <a:rPr lang="en-IN" smtClean="0"/>
              <a:t>08-04-2020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0D56CAB-AE21-4431-A7B0-3C68B1C4CBF0}" type="slidenum">
              <a:rPr lang="en-IN" smtClean="0"/>
              <a:t>‹#›</a:t>
            </a:fld>
            <a:endParaRPr lang="en-IN"/>
          </a:p>
        </p:txBody>
      </p:sp>
    </p:spTree>
    <p:extLst>
      <p:ext uri="{BB962C8B-B14F-4D97-AF65-F5344CB8AC3E}">
        <p14:creationId xmlns:p14="http://schemas.microsoft.com/office/powerpoint/2010/main" val="20624419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07765B-9F26-4A99-850A-FEACF78F3711}" type="datetimeFigureOut">
              <a:rPr lang="en-IN" smtClean="0"/>
              <a:t>08-04-2020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D56CAB-AE21-4431-A7B0-3C68B1C4CBF0}" type="slidenum">
              <a:rPr lang="en-IN" smtClean="0"/>
              <a:t>‹#›</a:t>
            </a:fld>
            <a:endParaRPr lang="en-IN"/>
          </a:p>
        </p:txBody>
      </p:sp>
    </p:spTree>
    <p:extLst>
      <p:ext uri="{BB962C8B-B14F-4D97-AF65-F5344CB8AC3E}">
        <p14:creationId xmlns:p14="http://schemas.microsoft.com/office/powerpoint/2010/main" val="4279374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6399093" y="8686245"/>
            <a:ext cx="984418" cy="192073"/>
          </a:xfrm>
        </p:spPr>
        <p:txBody>
          <a:bodyPr>
            <a:normAutofit fontScale="25000" lnSpcReduction="20000"/>
          </a:bodyPr>
          <a:lstStyle/>
          <a:p>
            <a:r>
              <a:rPr lang="en-IN" sz="2300" dirty="0"/>
              <a:t>Section</a:t>
            </a:r>
            <a:r>
              <a:rPr lang="en-IN" dirty="0"/>
              <a:t>: </a:t>
            </a:r>
            <a:r>
              <a:rPr lang="en-IN" sz="2300" dirty="0"/>
              <a:t>K19EG</a:t>
            </a:r>
          </a:p>
          <a:p>
            <a:r>
              <a:rPr lang="en-IN" sz="2300" dirty="0"/>
              <a:t>Roll</a:t>
            </a:r>
            <a:r>
              <a:rPr lang="en-IN" dirty="0"/>
              <a:t> </a:t>
            </a:r>
            <a:r>
              <a:rPr lang="en-IN" sz="2300" dirty="0"/>
              <a:t>Number</a:t>
            </a:r>
            <a:r>
              <a:rPr lang="en-IN" dirty="0"/>
              <a:t>: </a:t>
            </a:r>
            <a:r>
              <a:rPr lang="en-IN" sz="2300" dirty="0"/>
              <a:t>34,35</a:t>
            </a:r>
          </a:p>
          <a:p>
            <a:endParaRPr lang="en-IN" sz="1600" dirty="0"/>
          </a:p>
          <a:p>
            <a:endParaRPr lang="en-IN" dirty="0"/>
          </a:p>
        </p:txBody>
      </p:sp>
      <p:sp>
        <p:nvSpPr>
          <p:cNvPr id="4" name="TextBox 5"/>
          <p:cNvSpPr txBox="1">
            <a:spLocks noChangeArrowheads="1"/>
          </p:cNvSpPr>
          <p:nvPr/>
        </p:nvSpPr>
        <p:spPr bwMode="auto">
          <a:xfrm>
            <a:off x="3225550" y="238534"/>
            <a:ext cx="647212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eaLnBrk="1" hangingPunct="1"/>
            <a:r>
              <a:rPr lang="en-US" sz="3200" b="1" u="sng" dirty="0">
                <a:effectLst>
                  <a:outerShdw blurRad="38100" dist="38100" dir="2700000" algn="tl">
                    <a:srgbClr val="000000">
                      <a:alpha val="43137"/>
                    </a:srgbClr>
                  </a:outerShdw>
                </a:effectLst>
                <a:latin typeface="Calibri" panose="020F0502020204030204" pitchFamily="34" charset="0"/>
              </a:rPr>
              <a:t>LIBRARY MANAGEMENT SYSTEM</a:t>
            </a:r>
          </a:p>
        </p:txBody>
      </p:sp>
      <p:pic>
        <p:nvPicPr>
          <p:cNvPr id="12" name="Picture 6" descr="LPU Jalandhar - 1st Baldev Raj Mittal National Moot Court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05780" y="3324424"/>
            <a:ext cx="2639140" cy="125066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a:spLocks noChangeArrowheads="1"/>
          </p:cNvSpPr>
          <p:nvPr/>
        </p:nvSpPr>
        <p:spPr bwMode="auto">
          <a:xfrm>
            <a:off x="4378147" y="2579008"/>
            <a:ext cx="292521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eaLnBrk="1" hangingPunct="1"/>
            <a:r>
              <a:rPr lang="en-US" sz="1600" dirty="0">
                <a:latin typeface="Calibri" panose="020F0502020204030204" pitchFamily="34" charset="0"/>
              </a:rPr>
              <a:t>Section: K19EG</a:t>
            </a:r>
            <a:endParaRPr lang="en-US" dirty="0">
              <a:latin typeface="Calibri" panose="020F0502020204030204" pitchFamily="34" charset="0"/>
            </a:endParaRPr>
          </a:p>
          <a:p>
            <a:pPr algn="ctr" eaLnBrk="1" hangingPunct="1"/>
            <a:r>
              <a:rPr lang="en-US" sz="1600" dirty="0">
                <a:latin typeface="Calibri" panose="020F0502020204030204" pitchFamily="34" charset="0"/>
              </a:rPr>
              <a:t>Roll Number: 40, 41 and 42</a:t>
            </a:r>
          </a:p>
        </p:txBody>
      </p:sp>
      <p:sp>
        <p:nvSpPr>
          <p:cNvPr id="16" name="Title 1"/>
          <p:cNvSpPr txBox="1">
            <a:spLocks/>
          </p:cNvSpPr>
          <p:nvPr/>
        </p:nvSpPr>
        <p:spPr>
          <a:xfrm>
            <a:off x="2889260" y="1117151"/>
            <a:ext cx="5834131" cy="39492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sz="1800" b="1" u="sng" dirty="0">
                <a:latin typeface="Algerian" panose="04020705040A02060702" pitchFamily="82" charset="0"/>
              </a:rPr>
              <a:t>END TERM REPORT</a:t>
            </a:r>
          </a:p>
          <a:p>
            <a:r>
              <a:rPr lang="en-IN" sz="1800" b="1" u="sng" dirty="0">
                <a:latin typeface="Algerian" panose="04020705040A02060702" pitchFamily="82" charset="0"/>
              </a:rPr>
              <a:t>BY</a:t>
            </a:r>
          </a:p>
        </p:txBody>
      </p:sp>
      <p:sp>
        <p:nvSpPr>
          <p:cNvPr id="17" name="TextBox 16"/>
          <p:cNvSpPr txBox="1">
            <a:spLocks noChangeArrowheads="1"/>
          </p:cNvSpPr>
          <p:nvPr/>
        </p:nvSpPr>
        <p:spPr bwMode="auto">
          <a:xfrm>
            <a:off x="3707474" y="4893706"/>
            <a:ext cx="441747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algn="ctr" eaLnBrk="1" hangingPunct="1"/>
            <a:r>
              <a:rPr lang="en-US" b="1" dirty="0">
                <a:latin typeface="Calibri" panose="020F0502020204030204" pitchFamily="34" charset="0"/>
              </a:rPr>
              <a:t>CSE326 : Internet programming laboratory</a:t>
            </a:r>
          </a:p>
          <a:p>
            <a:pPr algn="ctr" eaLnBrk="1" hangingPunct="1"/>
            <a:r>
              <a:rPr lang="en-US" b="1" dirty="0">
                <a:latin typeface="Calibri" panose="020F0502020204030204" pitchFamily="34" charset="0"/>
              </a:rPr>
              <a:t>School of computer Science Engineering Lovely professional University</a:t>
            </a:r>
          </a:p>
        </p:txBody>
      </p:sp>
      <p:sp>
        <p:nvSpPr>
          <p:cNvPr id="13" name="TextBox 12">
            <a:extLst>
              <a:ext uri="{FF2B5EF4-FFF2-40B4-BE49-F238E27FC236}">
                <a16:creationId xmlns:a16="http://schemas.microsoft.com/office/drawing/2014/main" id="{6C670815-F739-44F9-AD97-0D3D41BB1029}"/>
              </a:ext>
            </a:extLst>
          </p:cNvPr>
          <p:cNvSpPr txBox="1">
            <a:spLocks noChangeArrowheads="1"/>
          </p:cNvSpPr>
          <p:nvPr/>
        </p:nvSpPr>
        <p:spPr bwMode="auto">
          <a:xfrm>
            <a:off x="7974017" y="6060148"/>
            <a:ext cx="364473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eaLnBrk="1" hangingPunct="1"/>
            <a:r>
              <a:rPr lang="en-US" sz="2000" b="1" dirty="0">
                <a:latin typeface="Calibri" panose="020F0502020204030204" pitchFamily="34" charset="0"/>
              </a:rPr>
              <a:t>Submitted to : NIKITA MAM</a:t>
            </a:r>
          </a:p>
        </p:txBody>
      </p:sp>
      <p:sp>
        <p:nvSpPr>
          <p:cNvPr id="14" name="TextBox 13">
            <a:extLst>
              <a:ext uri="{FF2B5EF4-FFF2-40B4-BE49-F238E27FC236}">
                <a16:creationId xmlns:a16="http://schemas.microsoft.com/office/drawing/2014/main" id="{BF32A8B0-BC84-4A79-AE22-168813CC165A}"/>
              </a:ext>
            </a:extLst>
          </p:cNvPr>
          <p:cNvSpPr txBox="1">
            <a:spLocks noChangeArrowheads="1"/>
          </p:cNvSpPr>
          <p:nvPr/>
        </p:nvSpPr>
        <p:spPr bwMode="auto">
          <a:xfrm>
            <a:off x="573248" y="6060148"/>
            <a:ext cx="431753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a:lstStyle>
          <a:p>
            <a:pPr eaLnBrk="1" hangingPunct="1"/>
            <a:r>
              <a:rPr lang="en-US" sz="2000" b="1" dirty="0">
                <a:latin typeface="Calibri" panose="020F0502020204030204" pitchFamily="34" charset="0"/>
              </a:rPr>
              <a:t>Date of Submission : 00.04.2020</a:t>
            </a:r>
          </a:p>
        </p:txBody>
      </p:sp>
      <p:sp>
        <p:nvSpPr>
          <p:cNvPr id="5" name="Rectangle 4">
            <a:extLst>
              <a:ext uri="{FF2B5EF4-FFF2-40B4-BE49-F238E27FC236}">
                <a16:creationId xmlns:a16="http://schemas.microsoft.com/office/drawing/2014/main" id="{6FD1F8C6-11A5-4FF4-910B-780A76795E1B}"/>
              </a:ext>
            </a:extLst>
          </p:cNvPr>
          <p:cNvSpPr/>
          <p:nvPr/>
        </p:nvSpPr>
        <p:spPr>
          <a:xfrm>
            <a:off x="3056386" y="1590792"/>
            <a:ext cx="6096000" cy="923330"/>
          </a:xfrm>
          <a:prstGeom prst="rect">
            <a:avLst/>
          </a:prstGeom>
        </p:spPr>
        <p:txBody>
          <a:bodyPr>
            <a:spAutoFit/>
          </a:bodyPr>
          <a:lstStyle/>
          <a:p>
            <a:pPr algn="ctr"/>
            <a:r>
              <a:rPr lang="en-US" b="1" dirty="0">
                <a:latin typeface="HelveticaNeue-Bold"/>
              </a:rPr>
              <a:t>40    </a:t>
            </a:r>
            <a:r>
              <a:rPr lang="en-US" dirty="0">
                <a:latin typeface="HelveticaNeue"/>
              </a:rPr>
              <a:t>11903375     Ayush Mourya        RK19EGB40</a:t>
            </a:r>
          </a:p>
          <a:p>
            <a:pPr algn="ctr"/>
            <a:r>
              <a:rPr lang="pt-BR" b="1" dirty="0">
                <a:latin typeface="HelveticaNeue-Bold"/>
              </a:rPr>
              <a:t>41    </a:t>
            </a:r>
            <a:r>
              <a:rPr lang="pt-BR" dirty="0">
                <a:latin typeface="HelveticaNeue"/>
              </a:rPr>
              <a:t>11903390     Asim Ali Khan         RK19EGB41</a:t>
            </a:r>
          </a:p>
          <a:p>
            <a:pPr algn="ctr"/>
            <a:r>
              <a:rPr lang="en-US" b="1" dirty="0">
                <a:latin typeface="HelveticaNeue-Bold"/>
              </a:rPr>
              <a:t>42    </a:t>
            </a:r>
            <a:r>
              <a:rPr lang="en-US" dirty="0">
                <a:latin typeface="HelveticaNeue"/>
              </a:rPr>
              <a:t>11903392     Anurag Agrawal      RK19EGB42</a:t>
            </a:r>
            <a:endParaRPr lang="en-US" dirty="0"/>
          </a:p>
        </p:txBody>
      </p:sp>
    </p:spTree>
    <p:extLst>
      <p:ext uri="{BB962C8B-B14F-4D97-AF65-F5344CB8AC3E}">
        <p14:creationId xmlns:p14="http://schemas.microsoft.com/office/powerpoint/2010/main" val="4287803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8C3216-FAFF-4924-818A-F3CB87C7EE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9D3009C7-BCF0-40D4-B206-E5A2FA317698}"/>
              </a:ext>
            </a:extLst>
          </p:cNvPr>
          <p:cNvSpPr txBox="1">
            <a:spLocks/>
          </p:cNvSpPr>
          <p:nvPr/>
        </p:nvSpPr>
        <p:spPr>
          <a:xfrm>
            <a:off x="-1" y="8389"/>
            <a:ext cx="12191999" cy="536895"/>
          </a:xfrm>
          <a:prstGeom prst="rect">
            <a:avLst/>
          </a:prstGeom>
          <a:solidFill>
            <a:schemeClr val="bg1"/>
          </a:solidFill>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b="1" u="sng" dirty="0">
                <a:latin typeface="+mn-lt"/>
              </a:rPr>
              <a:t>SNAPSHOT - 2</a:t>
            </a:r>
          </a:p>
        </p:txBody>
      </p:sp>
    </p:spTree>
    <p:extLst>
      <p:ext uri="{BB962C8B-B14F-4D97-AF65-F5344CB8AC3E}">
        <p14:creationId xmlns:p14="http://schemas.microsoft.com/office/powerpoint/2010/main" val="2590391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AB7361-0230-4803-A7FC-52991C85B0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2D003A7F-BCEB-4916-96CF-7A147AC9BA41}"/>
              </a:ext>
            </a:extLst>
          </p:cNvPr>
          <p:cNvSpPr txBox="1">
            <a:spLocks/>
          </p:cNvSpPr>
          <p:nvPr/>
        </p:nvSpPr>
        <p:spPr>
          <a:xfrm>
            <a:off x="0" y="0"/>
            <a:ext cx="12191999" cy="536895"/>
          </a:xfrm>
          <a:prstGeom prst="rect">
            <a:avLst/>
          </a:prstGeom>
          <a:solidFill>
            <a:schemeClr val="bg1"/>
          </a:solidFill>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b="1" u="sng" dirty="0">
                <a:latin typeface="+mn-lt"/>
              </a:rPr>
              <a:t>SNAPSHOT - 3</a:t>
            </a:r>
          </a:p>
        </p:txBody>
      </p:sp>
    </p:spTree>
    <p:extLst>
      <p:ext uri="{BB962C8B-B14F-4D97-AF65-F5344CB8AC3E}">
        <p14:creationId xmlns:p14="http://schemas.microsoft.com/office/powerpoint/2010/main" val="3523875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42764" y="352246"/>
            <a:ext cx="4779115" cy="613669"/>
          </a:xfrm>
        </p:spPr>
        <p:txBody>
          <a:bodyPr>
            <a:noAutofit/>
          </a:bodyPr>
          <a:lstStyle/>
          <a:p>
            <a:r>
              <a:rPr lang="en-IN" sz="3600" b="1" u="sng" dirty="0">
                <a:latin typeface="+mn-lt"/>
              </a:rPr>
              <a:t>MY CONTRIBUTION</a:t>
            </a:r>
          </a:p>
        </p:txBody>
      </p:sp>
      <p:sp>
        <p:nvSpPr>
          <p:cNvPr id="3" name="Content Placeholder 2"/>
          <p:cNvSpPr>
            <a:spLocks noGrp="1"/>
          </p:cNvSpPr>
          <p:nvPr>
            <p:ph idx="1"/>
          </p:nvPr>
        </p:nvSpPr>
        <p:spPr>
          <a:xfrm>
            <a:off x="1675434" y="2404466"/>
            <a:ext cx="8783393" cy="2570206"/>
          </a:xfrm>
        </p:spPr>
        <p:txBody>
          <a:bodyPr>
            <a:normAutofit/>
          </a:bodyPr>
          <a:lstStyle/>
          <a:p>
            <a:pPr>
              <a:lnSpc>
                <a:spcPct val="150000"/>
              </a:lnSpc>
            </a:pPr>
            <a:r>
              <a:rPr lang="en-IN" sz="2000" dirty="0"/>
              <a:t>For making this project I have studied HTML,CSS and JavaScript.</a:t>
            </a:r>
          </a:p>
          <a:p>
            <a:pPr>
              <a:lnSpc>
                <a:spcPct val="150000"/>
              </a:lnSpc>
            </a:pPr>
            <a:r>
              <a:rPr lang="en-IN" sz="2000" dirty="0"/>
              <a:t>For making this library management website I have observed many universities and private libraries websites.</a:t>
            </a:r>
          </a:p>
          <a:p>
            <a:pPr>
              <a:lnSpc>
                <a:spcPct val="150000"/>
              </a:lnSpc>
            </a:pPr>
            <a:r>
              <a:rPr lang="en-IN" sz="2000" dirty="0"/>
              <a:t>I have made project report in this project.</a:t>
            </a:r>
          </a:p>
        </p:txBody>
      </p:sp>
      <p:sp>
        <p:nvSpPr>
          <p:cNvPr id="4" name="Title 1">
            <a:extLst>
              <a:ext uri="{FF2B5EF4-FFF2-40B4-BE49-F238E27FC236}">
                <a16:creationId xmlns:a16="http://schemas.microsoft.com/office/drawing/2014/main" id="{609C310B-832B-4308-B7A4-B51D733E5C02}"/>
              </a:ext>
            </a:extLst>
          </p:cNvPr>
          <p:cNvSpPr txBox="1">
            <a:spLocks/>
          </p:cNvSpPr>
          <p:nvPr/>
        </p:nvSpPr>
        <p:spPr>
          <a:xfrm>
            <a:off x="1905491" y="1630683"/>
            <a:ext cx="4828504" cy="6651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b="1" i="1" u="sng" dirty="0">
                <a:latin typeface="Bahnschrift Light" panose="020B0502040204020203" pitchFamily="34" charset="0"/>
              </a:rPr>
              <a:t>Ayush Mourya:</a:t>
            </a:r>
          </a:p>
        </p:txBody>
      </p:sp>
    </p:spTree>
    <p:extLst>
      <p:ext uri="{BB962C8B-B14F-4D97-AF65-F5344CB8AC3E}">
        <p14:creationId xmlns:p14="http://schemas.microsoft.com/office/powerpoint/2010/main" val="1307147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93949" y="2420063"/>
            <a:ext cx="8834908" cy="4351338"/>
          </a:xfrm>
        </p:spPr>
        <p:txBody>
          <a:bodyPr/>
          <a:lstStyle/>
          <a:p>
            <a:pPr>
              <a:lnSpc>
                <a:spcPct val="150000"/>
              </a:lnSpc>
            </a:pPr>
            <a:r>
              <a:rPr lang="en-IN" sz="2000" dirty="0"/>
              <a:t>For making this project I have studied HTML,CSS and JavaScript.</a:t>
            </a:r>
          </a:p>
          <a:p>
            <a:pPr>
              <a:lnSpc>
                <a:spcPct val="150000"/>
              </a:lnSpc>
            </a:pPr>
            <a:r>
              <a:rPr lang="en-IN" sz="2000" dirty="0"/>
              <a:t>For making this library management website I have observed many universities and private libraries websites.</a:t>
            </a:r>
          </a:p>
          <a:p>
            <a:pPr>
              <a:lnSpc>
                <a:spcPct val="150000"/>
              </a:lnSpc>
            </a:pPr>
            <a:r>
              <a:rPr lang="en-IN" sz="2000" dirty="0"/>
              <a:t>I have made webpage in this project</a:t>
            </a:r>
            <a:r>
              <a:rPr lang="en-IN" dirty="0"/>
              <a:t>.</a:t>
            </a:r>
          </a:p>
          <a:p>
            <a:endParaRPr lang="en-IN" dirty="0"/>
          </a:p>
        </p:txBody>
      </p:sp>
      <p:sp>
        <p:nvSpPr>
          <p:cNvPr id="4" name="Title 1">
            <a:extLst>
              <a:ext uri="{FF2B5EF4-FFF2-40B4-BE49-F238E27FC236}">
                <a16:creationId xmlns:a16="http://schemas.microsoft.com/office/drawing/2014/main" id="{979314E9-DBBE-4E5E-8BCC-BEB1C4EBCE87}"/>
              </a:ext>
            </a:extLst>
          </p:cNvPr>
          <p:cNvSpPr txBox="1">
            <a:spLocks/>
          </p:cNvSpPr>
          <p:nvPr/>
        </p:nvSpPr>
        <p:spPr>
          <a:xfrm>
            <a:off x="1748896" y="1742536"/>
            <a:ext cx="4828504" cy="6651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b="1" i="1" u="sng" dirty="0" err="1">
                <a:latin typeface="Bahnschrift Light" panose="020B0502040204020203" pitchFamily="34" charset="0"/>
              </a:rPr>
              <a:t>Asim</a:t>
            </a:r>
            <a:r>
              <a:rPr lang="en-IN" sz="2400" b="1" i="1" u="sng" dirty="0">
                <a:latin typeface="Bahnschrift Light" panose="020B0502040204020203" pitchFamily="34" charset="0"/>
              </a:rPr>
              <a:t> Ali Khan:</a:t>
            </a:r>
          </a:p>
        </p:txBody>
      </p:sp>
      <p:sp>
        <p:nvSpPr>
          <p:cNvPr id="5" name="Title 1">
            <a:extLst>
              <a:ext uri="{FF2B5EF4-FFF2-40B4-BE49-F238E27FC236}">
                <a16:creationId xmlns:a16="http://schemas.microsoft.com/office/drawing/2014/main" id="{EDF17975-6ECE-454D-A528-4AF16A44AC7E}"/>
              </a:ext>
            </a:extLst>
          </p:cNvPr>
          <p:cNvSpPr>
            <a:spLocks noGrp="1"/>
          </p:cNvSpPr>
          <p:nvPr>
            <p:ph type="title"/>
          </p:nvPr>
        </p:nvSpPr>
        <p:spPr>
          <a:xfrm>
            <a:off x="3551153" y="402580"/>
            <a:ext cx="4779115" cy="613669"/>
          </a:xfrm>
        </p:spPr>
        <p:txBody>
          <a:bodyPr>
            <a:noAutofit/>
          </a:bodyPr>
          <a:lstStyle/>
          <a:p>
            <a:r>
              <a:rPr lang="en-IN" sz="3600" b="1" u="sng" dirty="0">
                <a:latin typeface="+mn-lt"/>
              </a:rPr>
              <a:t>MY CONTRIBUTION</a:t>
            </a:r>
          </a:p>
        </p:txBody>
      </p:sp>
    </p:spTree>
    <p:extLst>
      <p:ext uri="{BB962C8B-B14F-4D97-AF65-F5344CB8AC3E}">
        <p14:creationId xmlns:p14="http://schemas.microsoft.com/office/powerpoint/2010/main" val="425406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1191945" y="2654955"/>
            <a:ext cx="883490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IN" sz="2000" dirty="0"/>
              <a:t>For making this project I have studied HTML,CSS and JavaScript.</a:t>
            </a:r>
          </a:p>
          <a:p>
            <a:pPr>
              <a:lnSpc>
                <a:spcPct val="150000"/>
              </a:lnSpc>
            </a:pPr>
            <a:r>
              <a:rPr lang="en-IN" sz="2000" dirty="0"/>
              <a:t>For making this library management website I have observed many universities and private libraries websites.</a:t>
            </a:r>
          </a:p>
          <a:p>
            <a:pPr>
              <a:lnSpc>
                <a:spcPct val="150000"/>
              </a:lnSpc>
            </a:pPr>
            <a:r>
              <a:rPr lang="en-IN" sz="2000" dirty="0"/>
              <a:t>I have made video explanation in this project</a:t>
            </a:r>
            <a:r>
              <a:rPr lang="en-IN" dirty="0"/>
              <a:t>.</a:t>
            </a:r>
          </a:p>
          <a:p>
            <a:endParaRPr lang="en-IN" dirty="0"/>
          </a:p>
        </p:txBody>
      </p:sp>
      <p:sp>
        <p:nvSpPr>
          <p:cNvPr id="4" name="Title 1">
            <a:extLst>
              <a:ext uri="{FF2B5EF4-FFF2-40B4-BE49-F238E27FC236}">
                <a16:creationId xmlns:a16="http://schemas.microsoft.com/office/drawing/2014/main" id="{FE81484C-76AB-499A-95A7-184E3231043E}"/>
              </a:ext>
            </a:extLst>
          </p:cNvPr>
          <p:cNvSpPr txBox="1">
            <a:spLocks/>
          </p:cNvSpPr>
          <p:nvPr/>
        </p:nvSpPr>
        <p:spPr>
          <a:xfrm>
            <a:off x="1425068" y="1951270"/>
            <a:ext cx="4828504" cy="66518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400" b="1" i="1" u="sng" dirty="0">
                <a:latin typeface="Bahnschrift Light" panose="020B0502040204020203" pitchFamily="34" charset="0"/>
              </a:rPr>
              <a:t>Anurag Agarwal:</a:t>
            </a:r>
          </a:p>
        </p:txBody>
      </p:sp>
      <p:sp>
        <p:nvSpPr>
          <p:cNvPr id="8" name="Title 1">
            <a:extLst>
              <a:ext uri="{FF2B5EF4-FFF2-40B4-BE49-F238E27FC236}">
                <a16:creationId xmlns:a16="http://schemas.microsoft.com/office/drawing/2014/main" id="{2B4B7C0C-4761-45E3-B135-5435B33A13C9}"/>
              </a:ext>
            </a:extLst>
          </p:cNvPr>
          <p:cNvSpPr>
            <a:spLocks noGrp="1"/>
          </p:cNvSpPr>
          <p:nvPr>
            <p:ph type="title"/>
          </p:nvPr>
        </p:nvSpPr>
        <p:spPr>
          <a:xfrm>
            <a:off x="3542764" y="352246"/>
            <a:ext cx="4779115" cy="613669"/>
          </a:xfrm>
        </p:spPr>
        <p:txBody>
          <a:bodyPr>
            <a:noAutofit/>
          </a:bodyPr>
          <a:lstStyle/>
          <a:p>
            <a:r>
              <a:rPr lang="en-IN" sz="3600" b="1" u="sng" dirty="0">
                <a:latin typeface="+mn-lt"/>
              </a:rPr>
              <a:t>MY CONTRIBUTION</a:t>
            </a:r>
          </a:p>
        </p:txBody>
      </p:sp>
    </p:spTree>
    <p:extLst>
      <p:ext uri="{BB962C8B-B14F-4D97-AF65-F5344CB8AC3E}">
        <p14:creationId xmlns:p14="http://schemas.microsoft.com/office/powerpoint/2010/main" val="798840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68936" y="1322034"/>
            <a:ext cx="7445515" cy="4811802"/>
          </a:xfrm>
        </p:spPr>
        <p:txBody>
          <a:bodyPr>
            <a:normAutofit fontScale="85000" lnSpcReduction="10000"/>
          </a:bodyPr>
          <a:lstStyle/>
          <a:p>
            <a:pPr marL="0" indent="0" algn="r">
              <a:lnSpc>
                <a:spcPct val="150000"/>
              </a:lnSpc>
              <a:buNone/>
            </a:pPr>
            <a:r>
              <a:rPr lang="en-IN" sz="2000" dirty="0"/>
              <a:t>PAGE NO.</a:t>
            </a:r>
          </a:p>
          <a:p>
            <a:pPr>
              <a:lnSpc>
                <a:spcPct val="150000"/>
              </a:lnSpc>
            </a:pPr>
            <a:r>
              <a:rPr lang="en-IN" sz="2000" dirty="0"/>
              <a:t>STUDENT DECLARATION……………………………………………………………………...        3</a:t>
            </a:r>
          </a:p>
          <a:p>
            <a:pPr>
              <a:lnSpc>
                <a:spcPct val="150000"/>
              </a:lnSpc>
            </a:pPr>
            <a:r>
              <a:rPr lang="en-IN" sz="2000" dirty="0"/>
              <a:t>INTRODUCTION…………………………………………………………….........................        4 </a:t>
            </a:r>
          </a:p>
          <a:p>
            <a:pPr>
              <a:lnSpc>
                <a:spcPct val="150000"/>
              </a:lnSpc>
            </a:pPr>
            <a:r>
              <a:rPr lang="en-IN" sz="2000" dirty="0"/>
              <a:t>ABSTRACT …………………………………………………………….................................        5</a:t>
            </a:r>
          </a:p>
          <a:p>
            <a:pPr>
              <a:lnSpc>
                <a:spcPct val="150000"/>
              </a:lnSpc>
            </a:pPr>
            <a:r>
              <a:rPr lang="en-IN" sz="2000" dirty="0"/>
              <a:t>OBJECTIVES……………………………………………………………………….....................       6</a:t>
            </a:r>
          </a:p>
          <a:p>
            <a:pPr>
              <a:lnSpc>
                <a:spcPct val="150000"/>
              </a:lnSpc>
            </a:pPr>
            <a:r>
              <a:rPr lang="en-US" sz="2000" dirty="0"/>
              <a:t>SYSTEM REQUIREMENTS……………………………………..</a:t>
            </a:r>
            <a:r>
              <a:rPr lang="en-IN" sz="2000" dirty="0"/>
              <a:t>……………………………….       7</a:t>
            </a:r>
          </a:p>
          <a:p>
            <a:pPr>
              <a:lnSpc>
                <a:spcPct val="150000"/>
              </a:lnSpc>
            </a:pPr>
            <a:r>
              <a:rPr lang="en-IN" sz="2000" dirty="0"/>
              <a:t>PICTORIAL FLOW OF PROJECT………………………………………........................…      8</a:t>
            </a:r>
          </a:p>
          <a:p>
            <a:pPr>
              <a:lnSpc>
                <a:spcPct val="150000"/>
              </a:lnSpc>
            </a:pPr>
            <a:r>
              <a:rPr lang="en-IN" sz="2000" dirty="0"/>
              <a:t>SNAPSHOTS…………………………………………………………….....................…………   9 -11</a:t>
            </a:r>
          </a:p>
          <a:p>
            <a:pPr>
              <a:lnSpc>
                <a:spcPct val="150000"/>
              </a:lnSpc>
            </a:pPr>
            <a:r>
              <a:rPr lang="en-IN" sz="2000" dirty="0"/>
              <a:t>OUR CONTRIBUTIONS………………………………………....................……………....  12 - 14</a:t>
            </a:r>
          </a:p>
        </p:txBody>
      </p:sp>
      <p:sp>
        <p:nvSpPr>
          <p:cNvPr id="4" name="Title 1"/>
          <p:cNvSpPr>
            <a:spLocks noGrp="1"/>
          </p:cNvSpPr>
          <p:nvPr>
            <p:ph type="title"/>
          </p:nvPr>
        </p:nvSpPr>
        <p:spPr>
          <a:xfrm>
            <a:off x="4482921" y="257577"/>
            <a:ext cx="2780763" cy="737652"/>
          </a:xfrm>
        </p:spPr>
        <p:txBody>
          <a:bodyPr>
            <a:normAutofit/>
          </a:bodyPr>
          <a:lstStyle/>
          <a:p>
            <a:r>
              <a:rPr lang="en-IN" b="1" dirty="0"/>
              <a:t>CONTENTS</a:t>
            </a:r>
            <a:endParaRPr lang="en-IN" b="1" u="sng" dirty="0"/>
          </a:p>
        </p:txBody>
      </p:sp>
    </p:spTree>
    <p:extLst>
      <p:ext uri="{BB962C8B-B14F-4D97-AF65-F5344CB8AC3E}">
        <p14:creationId xmlns:p14="http://schemas.microsoft.com/office/powerpoint/2010/main" val="604686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6520" y="592102"/>
            <a:ext cx="4470584" cy="626548"/>
          </a:xfrm>
        </p:spPr>
        <p:txBody>
          <a:bodyPr>
            <a:noAutofit/>
          </a:bodyPr>
          <a:lstStyle/>
          <a:p>
            <a:r>
              <a:rPr lang="en-IN" sz="3200" b="1" u="sng" dirty="0">
                <a:latin typeface="+mn-lt"/>
              </a:rPr>
              <a:t>STUDENT DECLARATION</a:t>
            </a:r>
          </a:p>
        </p:txBody>
      </p:sp>
      <p:sp>
        <p:nvSpPr>
          <p:cNvPr id="5" name="Content Placeholder 2"/>
          <p:cNvSpPr txBox="1">
            <a:spLocks/>
          </p:cNvSpPr>
          <p:nvPr/>
        </p:nvSpPr>
        <p:spPr>
          <a:xfrm>
            <a:off x="1046497" y="1619367"/>
            <a:ext cx="9543245" cy="1162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IN" sz="2000" dirty="0"/>
              <a:t>This is to be declare that this report has been written by us . No part of the report is copied from other sources. All information including from other sources have been duly acknowledged. We aver that if any part of the report is found to be copied, we are shall take full responsibility for it.</a:t>
            </a:r>
          </a:p>
        </p:txBody>
      </p:sp>
      <p:sp>
        <p:nvSpPr>
          <p:cNvPr id="6" name="Content Placeholder 2"/>
          <p:cNvSpPr txBox="1">
            <a:spLocks/>
          </p:cNvSpPr>
          <p:nvPr/>
        </p:nvSpPr>
        <p:spPr>
          <a:xfrm>
            <a:off x="9182636" y="3740283"/>
            <a:ext cx="2657341" cy="11622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IN" sz="1600" dirty="0"/>
          </a:p>
          <a:p>
            <a:pPr marL="0" indent="0">
              <a:buFont typeface="Arial" panose="020B0604020202020204" pitchFamily="34" charset="0"/>
              <a:buNone/>
            </a:pPr>
            <a:r>
              <a:rPr lang="en-IN" sz="1600" dirty="0"/>
              <a:t>   </a:t>
            </a:r>
          </a:p>
        </p:txBody>
      </p:sp>
      <p:sp>
        <p:nvSpPr>
          <p:cNvPr id="7" name="Content Placeholder 2"/>
          <p:cNvSpPr txBox="1">
            <a:spLocks/>
          </p:cNvSpPr>
          <p:nvPr/>
        </p:nvSpPr>
        <p:spPr>
          <a:xfrm>
            <a:off x="4321626" y="4151455"/>
            <a:ext cx="3357092" cy="1162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dirty="0"/>
              <a:t>Name: </a:t>
            </a:r>
            <a:r>
              <a:rPr lang="en-IN" sz="2000" dirty="0" err="1"/>
              <a:t>Asim</a:t>
            </a:r>
            <a:r>
              <a:rPr lang="en-IN" sz="2000" dirty="0"/>
              <a:t> Ali Khan</a:t>
            </a:r>
          </a:p>
          <a:p>
            <a:pPr marL="0" indent="0">
              <a:buNone/>
            </a:pPr>
            <a:r>
              <a:rPr lang="en-IN" sz="2000" dirty="0"/>
              <a:t>    Reg. No.: 11903390</a:t>
            </a:r>
          </a:p>
          <a:p>
            <a:pPr marL="0" indent="0">
              <a:buNone/>
            </a:pPr>
            <a:r>
              <a:rPr lang="en-IN" sz="2000" dirty="0"/>
              <a:t>    Roll Number: 41</a:t>
            </a:r>
          </a:p>
        </p:txBody>
      </p:sp>
      <p:sp>
        <p:nvSpPr>
          <p:cNvPr id="9" name="Content Placeholder 2"/>
          <p:cNvSpPr txBox="1">
            <a:spLocks/>
          </p:cNvSpPr>
          <p:nvPr/>
        </p:nvSpPr>
        <p:spPr>
          <a:xfrm>
            <a:off x="4321626" y="2905291"/>
            <a:ext cx="3357092" cy="1162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dirty="0"/>
              <a:t>Name: Ayush Mourya</a:t>
            </a:r>
          </a:p>
          <a:p>
            <a:pPr marL="0" indent="0">
              <a:buFont typeface="Arial" panose="020B0604020202020204" pitchFamily="34" charset="0"/>
              <a:buNone/>
            </a:pPr>
            <a:r>
              <a:rPr lang="en-IN" sz="2000" dirty="0"/>
              <a:t>    Reg. No.: 11903375</a:t>
            </a:r>
          </a:p>
          <a:p>
            <a:pPr marL="0" indent="0">
              <a:buFont typeface="Arial" panose="020B0604020202020204" pitchFamily="34" charset="0"/>
              <a:buNone/>
            </a:pPr>
            <a:r>
              <a:rPr lang="en-IN" sz="2000" dirty="0"/>
              <a:t>    Roll Number: 40</a:t>
            </a:r>
          </a:p>
        </p:txBody>
      </p:sp>
      <p:sp>
        <p:nvSpPr>
          <p:cNvPr id="10" name="Content Placeholder 2"/>
          <p:cNvSpPr txBox="1">
            <a:spLocks/>
          </p:cNvSpPr>
          <p:nvPr/>
        </p:nvSpPr>
        <p:spPr>
          <a:xfrm>
            <a:off x="4321625" y="5310828"/>
            <a:ext cx="3357093" cy="1162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IN" sz="2000" dirty="0"/>
              <a:t>Name: Anurag Aggarwal</a:t>
            </a:r>
          </a:p>
          <a:p>
            <a:pPr marL="0" indent="0">
              <a:buNone/>
            </a:pPr>
            <a:r>
              <a:rPr lang="en-IN" sz="2000" dirty="0"/>
              <a:t>    Reg. No.: 11903392</a:t>
            </a:r>
          </a:p>
          <a:p>
            <a:pPr marL="0" indent="0">
              <a:buFont typeface="Arial" panose="020B0604020202020204" pitchFamily="34" charset="0"/>
              <a:buNone/>
            </a:pPr>
            <a:r>
              <a:rPr lang="en-IN" sz="2000" dirty="0"/>
              <a:t>    Roll Number: 42</a:t>
            </a:r>
          </a:p>
        </p:txBody>
      </p:sp>
    </p:spTree>
    <p:extLst>
      <p:ext uri="{BB962C8B-B14F-4D97-AF65-F5344CB8AC3E}">
        <p14:creationId xmlns:p14="http://schemas.microsoft.com/office/powerpoint/2010/main" val="4126982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7405" y="455729"/>
            <a:ext cx="3240741" cy="819731"/>
          </a:xfrm>
        </p:spPr>
        <p:txBody>
          <a:bodyPr>
            <a:noAutofit/>
          </a:bodyPr>
          <a:lstStyle/>
          <a:p>
            <a:r>
              <a:rPr lang="en-IN" sz="3200" b="1" u="sng" dirty="0">
                <a:latin typeface="+mn-lt"/>
              </a:rPr>
              <a:t>INTRODUCTION</a:t>
            </a:r>
          </a:p>
        </p:txBody>
      </p:sp>
      <p:sp>
        <p:nvSpPr>
          <p:cNvPr id="3" name="Content Placeholder 2"/>
          <p:cNvSpPr>
            <a:spLocks noGrp="1"/>
          </p:cNvSpPr>
          <p:nvPr>
            <p:ph idx="1"/>
          </p:nvPr>
        </p:nvSpPr>
        <p:spPr>
          <a:xfrm>
            <a:off x="1914108" y="1562243"/>
            <a:ext cx="7959143" cy="4631498"/>
          </a:xfrm>
        </p:spPr>
        <p:txBody>
          <a:bodyPr>
            <a:normAutofit fontScale="92500" lnSpcReduction="20000"/>
          </a:bodyPr>
          <a:lstStyle/>
          <a:p>
            <a:pPr marL="0" indent="0">
              <a:lnSpc>
                <a:spcPct val="150000"/>
              </a:lnSpc>
              <a:buNone/>
            </a:pPr>
            <a:r>
              <a:rPr lang="en-IN" dirty="0"/>
              <a:t> </a:t>
            </a:r>
            <a:r>
              <a:rPr lang="en-IN" sz="2000" dirty="0"/>
              <a:t>This project </a:t>
            </a:r>
            <a:r>
              <a:rPr lang="en-IN" sz="2000" b="1" dirty="0"/>
              <a:t>LIBRARY MANAGEMENT SYSTEM </a:t>
            </a:r>
            <a:r>
              <a:rPr lang="en-IN" sz="2000" dirty="0"/>
              <a:t>has been developed on HTML, CSS and JavaScript. The main object of developing this project was to create a static website for the management of library system, from which user can get the complete details of the books and magazines such as about the name, author, writer, publisher, date of publish, book edition, availability etc. This project is in HTML and CSS so it’s a static website and does not perform any type of dynamic database operations. The object of this project is to develop  a system that automates the processes and activities of a library management system. In this project we will make an easier task of searching the availability and details of the books in the library. In the present system a user has a approach to all the details of the book. </a:t>
            </a:r>
          </a:p>
        </p:txBody>
      </p:sp>
    </p:spTree>
    <p:extLst>
      <p:ext uri="{BB962C8B-B14F-4D97-AF65-F5344CB8AC3E}">
        <p14:creationId xmlns:p14="http://schemas.microsoft.com/office/powerpoint/2010/main" val="2109991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A6DB7F7-A55A-4B7A-B5D0-B5B5AEB50B57}"/>
              </a:ext>
            </a:extLst>
          </p:cNvPr>
          <p:cNvSpPr>
            <a:spLocks noGrp="1"/>
          </p:cNvSpPr>
          <p:nvPr>
            <p:ph type="subTitle" idx="1"/>
          </p:nvPr>
        </p:nvSpPr>
        <p:spPr>
          <a:xfrm>
            <a:off x="226503" y="1015068"/>
            <a:ext cx="11895589" cy="4983059"/>
          </a:xfrm>
        </p:spPr>
        <p:txBody>
          <a:bodyPr>
            <a:normAutofit fontScale="92500" lnSpcReduction="10000"/>
          </a:bodyPr>
          <a:lstStyle/>
          <a:p>
            <a:endParaRPr lang="en-US" dirty="0"/>
          </a:p>
          <a:p>
            <a:endParaRPr lang="en-US" dirty="0"/>
          </a:p>
          <a:p>
            <a:pPr algn="l"/>
            <a:r>
              <a:rPr lang="en-US" sz="2200" dirty="0"/>
              <a:t>Library management system is a project which aims in developing a computerized system to maintain all the daily work of library .This project has many features which are generally not available in normal library management systems like facility of user login and a facility of teachers login. It also has a facility of admin login through which the admin can monitor the whole system .It also has facility of an online notice board where teachers can student can put up information about workshops or seminars being held in our colleges or nearby colleges and librarian after proper verification from the concerned institution organizing the seminar can add it to the notice board. </a:t>
            </a:r>
          </a:p>
          <a:p>
            <a:pPr algn="l"/>
            <a:r>
              <a:rPr lang="en-US" sz="2200" dirty="0"/>
              <a:t>It has also a facility where student after logging in their accounts can see list of books issued and its issue date and return date and also the students can request the librarian to add new books by filling the book request from. The librarian after logging into his account i.e., admin account can generate various reports such as student report, issue report, teacher report and book report Overall this project of ours is being developed to help the students as well as staff of library to maintain the library in the best way possible and also reduce the human efforts.</a:t>
            </a:r>
          </a:p>
          <a:p>
            <a:br>
              <a:rPr lang="en-US" dirty="0"/>
            </a:br>
            <a:endParaRPr lang="en-US" dirty="0"/>
          </a:p>
        </p:txBody>
      </p:sp>
      <p:sp>
        <p:nvSpPr>
          <p:cNvPr id="4" name="Subtitle 2">
            <a:extLst>
              <a:ext uri="{FF2B5EF4-FFF2-40B4-BE49-F238E27FC236}">
                <a16:creationId xmlns:a16="http://schemas.microsoft.com/office/drawing/2014/main" id="{31C4C820-F1D3-402D-8CCE-AF670801D85D}"/>
              </a:ext>
            </a:extLst>
          </p:cNvPr>
          <p:cNvSpPr txBox="1">
            <a:spLocks/>
          </p:cNvSpPr>
          <p:nvPr/>
        </p:nvSpPr>
        <p:spPr>
          <a:xfrm>
            <a:off x="4135773" y="446015"/>
            <a:ext cx="3657597" cy="74522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3200" b="1" u="sng" dirty="0"/>
              <a:t>ABSTRACT</a:t>
            </a:r>
            <a:endParaRPr lang="en-US" sz="3200" u="sng" dirty="0"/>
          </a:p>
          <a:p>
            <a:endParaRPr lang="en-US" dirty="0"/>
          </a:p>
          <a:p>
            <a:endParaRPr lang="en-US" dirty="0"/>
          </a:p>
        </p:txBody>
      </p:sp>
    </p:spTree>
    <p:extLst>
      <p:ext uri="{BB962C8B-B14F-4D97-AF65-F5344CB8AC3E}">
        <p14:creationId xmlns:p14="http://schemas.microsoft.com/office/powerpoint/2010/main" val="494387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41716" y="468156"/>
            <a:ext cx="2633543" cy="665185"/>
          </a:xfrm>
        </p:spPr>
        <p:txBody>
          <a:bodyPr>
            <a:noAutofit/>
          </a:bodyPr>
          <a:lstStyle/>
          <a:p>
            <a:r>
              <a:rPr lang="en-US" sz="3200" b="1" u="sng" dirty="0">
                <a:latin typeface="+mn-lt"/>
              </a:rPr>
              <a:t>OBJECTIVES</a:t>
            </a:r>
            <a:endParaRPr lang="en-IN" sz="3200" b="1" u="sng" dirty="0">
              <a:latin typeface="+mn-lt"/>
            </a:endParaRPr>
          </a:p>
        </p:txBody>
      </p:sp>
      <p:sp>
        <p:nvSpPr>
          <p:cNvPr id="3" name="Content Placeholder 2"/>
          <p:cNvSpPr>
            <a:spLocks noGrp="1"/>
          </p:cNvSpPr>
          <p:nvPr>
            <p:ph idx="1"/>
          </p:nvPr>
        </p:nvSpPr>
        <p:spPr>
          <a:xfrm>
            <a:off x="478172" y="1728131"/>
            <a:ext cx="10477850" cy="4899171"/>
          </a:xfrm>
        </p:spPr>
        <p:txBody>
          <a:bodyPr>
            <a:noAutofit/>
          </a:bodyPr>
          <a:lstStyle/>
          <a:p>
            <a:r>
              <a:rPr lang="en-US" sz="2000" dirty="0"/>
              <a:t>The project aims and objectives that will be achieved after completion of this project are discussed in this subchapter. The aims and objectives are as follows:</a:t>
            </a:r>
          </a:p>
          <a:p>
            <a:r>
              <a:rPr lang="en-US" sz="2000" dirty="0"/>
              <a:t>Online book issue</a:t>
            </a:r>
          </a:p>
          <a:p>
            <a:r>
              <a:rPr lang="en-US" sz="2000" dirty="0"/>
              <a:t>Request column for librarian for providing new books</a:t>
            </a:r>
          </a:p>
          <a:p>
            <a:r>
              <a:rPr lang="en-US" sz="2000" dirty="0"/>
              <a:t>A separate column for digital library</a:t>
            </a:r>
          </a:p>
          <a:p>
            <a:r>
              <a:rPr lang="en-US" sz="2000" dirty="0"/>
              <a:t>Student login page where student can find books issued by him/her and date of return.</a:t>
            </a:r>
          </a:p>
          <a:p>
            <a:r>
              <a:rPr lang="en-US" sz="2000" dirty="0"/>
              <a:t>A search column to search availability of books</a:t>
            </a:r>
          </a:p>
          <a:p>
            <a:r>
              <a:rPr lang="en-US" sz="2000" dirty="0"/>
              <a:t>A teacher login page where teacher can add any events being organized in the college and important suggestions regarding books.</a:t>
            </a:r>
          </a:p>
          <a:p>
            <a:r>
              <a:rPr lang="en-US" sz="2000" dirty="0"/>
              <a:t>Online notice board about the workshops</a:t>
            </a:r>
            <a:r>
              <a:rPr lang="en-US" sz="1800" dirty="0"/>
              <a:t>.</a:t>
            </a:r>
          </a:p>
        </p:txBody>
      </p:sp>
    </p:spTree>
    <p:extLst>
      <p:ext uri="{BB962C8B-B14F-4D97-AF65-F5344CB8AC3E}">
        <p14:creationId xmlns:p14="http://schemas.microsoft.com/office/powerpoint/2010/main" val="69891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E552BE-E6DE-4629-8D74-4A914600C31B}"/>
              </a:ext>
            </a:extLst>
          </p:cNvPr>
          <p:cNvSpPr>
            <a:spLocks noGrp="1"/>
          </p:cNvSpPr>
          <p:nvPr>
            <p:ph idx="1"/>
          </p:nvPr>
        </p:nvSpPr>
        <p:spPr>
          <a:xfrm>
            <a:off x="469784" y="2004970"/>
            <a:ext cx="11319789" cy="4555221"/>
          </a:xfrm>
        </p:spPr>
        <p:txBody>
          <a:bodyPr>
            <a:normAutofit lnSpcReduction="10000"/>
          </a:bodyPr>
          <a:lstStyle/>
          <a:p>
            <a:pPr lvl="0" eaLnBrk="0" fontAlgn="base" hangingPunct="0">
              <a:lnSpc>
                <a:spcPct val="100000"/>
              </a:lnSpc>
              <a:spcBef>
                <a:spcPct val="0"/>
              </a:spcBef>
              <a:spcAft>
                <a:spcPct val="0"/>
              </a:spcAft>
              <a:buFont typeface="Wingdings" panose="05000000000000000000" pitchFamily="2" charset="2"/>
              <a:buChar char="Ø"/>
            </a:pPr>
            <a:r>
              <a:rPr lang="en-US" altLang="en-US" dirty="0">
                <a:solidFill>
                  <a:srgbClr val="000000"/>
                </a:solidFill>
              </a:rPr>
              <a:t>PROCESSOR - Intel core processor or better processor</a:t>
            </a:r>
          </a:p>
          <a:p>
            <a:pPr marL="0" lvl="0" indent="0" eaLnBrk="0" fontAlgn="base" hangingPunct="0">
              <a:lnSpc>
                <a:spcPct val="100000"/>
              </a:lnSpc>
              <a:spcBef>
                <a:spcPct val="0"/>
              </a:spcBef>
              <a:spcAft>
                <a:spcPct val="0"/>
              </a:spcAft>
              <a:buNone/>
            </a:pPr>
            <a:r>
              <a:rPr lang="en-US" altLang="en-US" dirty="0">
                <a:solidFill>
                  <a:srgbClr val="000000"/>
                </a:solidFill>
              </a:rPr>
              <a:t> </a:t>
            </a:r>
          </a:p>
          <a:p>
            <a:pPr marL="0" lvl="0" indent="0" eaLnBrk="0" fontAlgn="base" hangingPunct="0">
              <a:lnSpc>
                <a:spcPct val="100000"/>
              </a:lnSpc>
              <a:spcBef>
                <a:spcPct val="0"/>
              </a:spcBef>
              <a:spcAft>
                <a:spcPct val="0"/>
              </a:spcAft>
              <a:buNone/>
            </a:pPr>
            <a:endParaRPr lang="en-US" altLang="en-US" dirty="0">
              <a:solidFill>
                <a:srgbClr val="000000"/>
              </a:solidFill>
            </a:endParaRPr>
          </a:p>
          <a:p>
            <a:pPr eaLnBrk="0" fontAlgn="base" hangingPunct="0">
              <a:lnSpc>
                <a:spcPct val="100000"/>
              </a:lnSpc>
              <a:spcBef>
                <a:spcPct val="0"/>
              </a:spcBef>
              <a:spcAft>
                <a:spcPct val="0"/>
              </a:spcAft>
              <a:buFont typeface="Wingdings" panose="05000000000000000000" pitchFamily="2" charset="2"/>
              <a:buChar char="Ø"/>
            </a:pPr>
            <a:r>
              <a:rPr lang="en-US" altLang="en-US" dirty="0">
                <a:solidFill>
                  <a:srgbClr val="000000"/>
                </a:solidFill>
              </a:rPr>
              <a:t>OPERATING SYSTEM - Windows VISTA ,Windows 7, UBUNTU</a:t>
            </a:r>
          </a:p>
          <a:p>
            <a:pPr marL="0" lvl="0" indent="0" eaLnBrk="0" fontAlgn="base" hangingPunct="0">
              <a:lnSpc>
                <a:spcPct val="100000"/>
              </a:lnSpc>
              <a:spcBef>
                <a:spcPct val="0"/>
              </a:spcBef>
              <a:spcAft>
                <a:spcPct val="0"/>
              </a:spcAft>
              <a:buNone/>
            </a:pPr>
            <a:endParaRPr lang="en-US" altLang="en-US" dirty="0">
              <a:solidFill>
                <a:srgbClr val="000000"/>
              </a:solidFill>
            </a:endParaRPr>
          </a:p>
          <a:p>
            <a:pPr marL="0" lvl="0" indent="0" eaLnBrk="0" fontAlgn="base" hangingPunct="0">
              <a:lnSpc>
                <a:spcPct val="100000"/>
              </a:lnSpc>
              <a:spcBef>
                <a:spcPct val="0"/>
              </a:spcBef>
              <a:spcAft>
                <a:spcPct val="0"/>
              </a:spcAft>
              <a:buNone/>
            </a:pPr>
            <a:endParaRPr lang="en-US" altLang="en-US" dirty="0">
              <a:solidFill>
                <a:srgbClr val="000000"/>
              </a:solidFill>
            </a:endParaRPr>
          </a:p>
          <a:p>
            <a:pPr lvl="0" eaLnBrk="0" fontAlgn="base" hangingPunct="0">
              <a:lnSpc>
                <a:spcPct val="100000"/>
              </a:lnSpc>
              <a:spcBef>
                <a:spcPct val="0"/>
              </a:spcBef>
              <a:spcAft>
                <a:spcPct val="0"/>
              </a:spcAft>
              <a:buFont typeface="Wingdings" panose="05000000000000000000" pitchFamily="2" charset="2"/>
              <a:buChar char="Ø"/>
            </a:pPr>
            <a:r>
              <a:rPr lang="en-US" altLang="en-US" dirty="0">
                <a:solidFill>
                  <a:srgbClr val="000000"/>
                </a:solidFill>
              </a:rPr>
              <a:t>MEMORY - 1GB RAM or </a:t>
            </a:r>
            <a:r>
              <a:rPr lang="en-US" altLang="en-US" dirty="0" err="1">
                <a:solidFill>
                  <a:srgbClr val="000000"/>
                </a:solidFill>
              </a:rPr>
              <a:t>morehard</a:t>
            </a:r>
            <a:r>
              <a:rPr lang="en-US" altLang="en-US" dirty="0">
                <a:solidFill>
                  <a:srgbClr val="000000"/>
                </a:solidFill>
              </a:rPr>
              <a:t> disk space minimum 3 GB</a:t>
            </a:r>
            <a:endParaRPr lang="en-US" altLang="en-US" dirty="0"/>
          </a:p>
          <a:p>
            <a:pPr marL="0" lvl="0" indent="0" eaLnBrk="0" fontAlgn="base" hangingPunct="0">
              <a:lnSpc>
                <a:spcPct val="100000"/>
              </a:lnSpc>
              <a:spcBef>
                <a:spcPct val="0"/>
              </a:spcBef>
              <a:spcAft>
                <a:spcPct val="0"/>
              </a:spcAft>
              <a:buNone/>
            </a:pPr>
            <a:r>
              <a:rPr lang="en-US" altLang="en-US" dirty="0">
                <a:solidFill>
                  <a:srgbClr val="000000"/>
                </a:solidFill>
                <a:latin typeface="Roboto"/>
              </a:rPr>
              <a:t>                          </a:t>
            </a:r>
            <a:endParaRPr lang="en-US" altLang="en-US" dirty="0"/>
          </a:p>
          <a:p>
            <a:pPr marL="0" lvl="0" indent="0" eaLnBrk="0" fontAlgn="base" hangingPunct="0">
              <a:lnSpc>
                <a:spcPct val="100000"/>
              </a:lnSpc>
              <a:spcBef>
                <a:spcPct val="0"/>
              </a:spcBef>
              <a:spcAft>
                <a:spcPct val="0"/>
              </a:spcAft>
              <a:buNone/>
            </a:pPr>
            <a:br>
              <a:rPr lang="en-US" altLang="en-US" dirty="0">
                <a:latin typeface="Arial" panose="020B0604020202020204" pitchFamily="34" charset="0"/>
              </a:rPr>
            </a:br>
            <a:endParaRPr lang="en-US" altLang="en-US" dirty="0">
              <a:latin typeface="Arial" panose="020B0604020202020204" pitchFamily="34" charset="0"/>
            </a:endParaRPr>
          </a:p>
          <a:p>
            <a:endParaRPr lang="en-US" dirty="0"/>
          </a:p>
        </p:txBody>
      </p:sp>
      <p:sp>
        <p:nvSpPr>
          <p:cNvPr id="7" name="Text Placeholder 6">
            <a:extLst>
              <a:ext uri="{FF2B5EF4-FFF2-40B4-BE49-F238E27FC236}">
                <a16:creationId xmlns:a16="http://schemas.microsoft.com/office/drawing/2014/main" id="{13999052-FD63-42BF-B14A-5CCF8548F459}"/>
              </a:ext>
            </a:extLst>
          </p:cNvPr>
          <p:cNvSpPr>
            <a:spLocks noGrp="1"/>
          </p:cNvSpPr>
          <p:nvPr>
            <p:ph type="body" sz="half" idx="2"/>
          </p:nvPr>
        </p:nvSpPr>
        <p:spPr>
          <a:xfrm>
            <a:off x="3658239" y="667474"/>
            <a:ext cx="4546194" cy="660633"/>
          </a:xfrm>
        </p:spPr>
        <p:txBody>
          <a:bodyPr>
            <a:normAutofit/>
          </a:bodyPr>
          <a:lstStyle/>
          <a:p>
            <a:r>
              <a:rPr lang="en-US" sz="3200" b="1" u="sng" dirty="0"/>
              <a:t>SYSTEM REQUIREMENTS:</a:t>
            </a:r>
          </a:p>
        </p:txBody>
      </p:sp>
      <p:sp>
        <p:nvSpPr>
          <p:cNvPr id="4" name="Rectangle 1">
            <a:extLst>
              <a:ext uri="{FF2B5EF4-FFF2-40B4-BE49-F238E27FC236}">
                <a16:creationId xmlns:a16="http://schemas.microsoft.com/office/drawing/2014/main" id="{B52A01DC-9B45-4977-A9B0-69330072E187}"/>
              </a:ext>
            </a:extLst>
          </p:cNvPr>
          <p:cNvSpPr>
            <a:spLocks noChangeArrowheads="1"/>
          </p:cNvSpPr>
          <p:nvPr/>
        </p:nvSpPr>
        <p:spPr bwMode="auto">
          <a:xfrm>
            <a:off x="0" y="0"/>
            <a:ext cx="0" cy="0"/>
          </a:xfrm>
          <a:prstGeom prst="rect">
            <a:avLst/>
          </a:prstGeom>
          <a:solidFill>
            <a:srgbClr val="E9E9E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Roboto"/>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8100" b="0" i="0" u="none" strike="noStrike" cap="none" normalizeH="0" baseline="0">
                <a:ln>
                  <a:noFill/>
                </a:ln>
                <a:solidFill>
                  <a:srgbClr val="000000"/>
                </a:solidFill>
                <a:effectLst/>
                <a:latin typeface="ff11"/>
              </a:rPr>
              <a:t>Library Management System</a:t>
            </a:r>
            <a:endParaRPr kumimoji="0" lang="en-US" altLang="en-US" sz="1200" b="0" i="0" u="none" strike="noStrike" cap="none" normalizeH="0" baseline="0">
              <a:ln>
                <a:noFill/>
              </a:ln>
              <a:solidFill>
                <a:srgbClr val="000000"/>
              </a:solidFill>
              <a:effectLst/>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600" b="0" i="0" u="none" strike="noStrike" cap="none" normalizeH="0" baseline="0">
                <a:ln>
                  <a:noFill/>
                </a:ln>
                <a:solidFill>
                  <a:srgbClr val="000000"/>
                </a:solidFill>
                <a:effectLst/>
                <a:latin typeface="ff11"/>
              </a:rPr>
              <a:t>Division Of Computer Science And Engineering Page 8</a:t>
            </a:r>
            <a:endParaRPr kumimoji="0" lang="en-US" altLang="en-US" sz="1200" b="0" i="0" u="none" strike="noStrike" cap="none" normalizeH="0" baseline="0">
              <a:ln>
                <a:noFill/>
              </a:ln>
              <a:solidFill>
                <a:srgbClr val="000000"/>
              </a:solidFill>
              <a:effectLst/>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900" b="1" i="0" u="none" strike="noStrike" cap="none" normalizeH="0" baseline="0">
                <a:ln>
                  <a:noFill/>
                </a:ln>
                <a:solidFill>
                  <a:srgbClr val="000000"/>
                </a:solidFill>
                <a:effectLst/>
                <a:latin typeface="ff7"/>
              </a:rPr>
              <a:t>1.5 OPERATION ENVIRONMENT</a:t>
            </a:r>
            <a:endParaRPr kumimoji="0" lang="en-US" altLang="en-US" sz="1200" b="0" i="0" u="none" strike="noStrike" cap="none" normalizeH="0" baseline="0">
              <a:ln>
                <a:noFill/>
              </a:ln>
              <a:solidFill>
                <a:srgbClr val="000000"/>
              </a:solidFill>
              <a:effectLst/>
              <a:latin typeface="Robot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200" b="0" i="0" u="none" strike="noStrike" cap="none" normalizeH="0" baseline="0">
                <a:ln>
                  <a:noFill/>
                </a:ln>
                <a:solidFill>
                  <a:srgbClr val="000000"/>
                </a:solidFill>
                <a:effectLst/>
                <a:latin typeface="ff3"/>
              </a:rPr>
              <a:t>PROCESSOR INTEL CORE PROCESSOR OR BETTERPERFORMANCEOPERATING SYSTEM WINDOWS VISTA ,WINDOWS7, UBUNTUMEMORY 1GB RAM OR MOREHARD DISK SPACE MINIMUM 3 GB FOR DATABASE USAGE FORFUTUREDATABASE MY SQL</a:t>
            </a:r>
            <a:endParaRPr kumimoji="0" lang="en-US" altLang="en-US"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a:ln>
                  <a:noFill/>
                </a:ln>
                <a:solidFill>
                  <a:srgbClr val="000000"/>
                </a:solidFill>
                <a:effectLst/>
                <a:latin typeface="Roboto"/>
              </a:rPr>
              <a:t>  </a:t>
            </a:r>
            <a:r>
              <a:rPr kumimoji="0" lang="en-US" altLang="en-US" sz="1900" b="0" i="0" u="none" strike="noStrike" cap="none" normalizeH="0" baseline="0">
                <a:ln>
                  <a:noFill/>
                </a:ln>
                <a:solidFill>
                  <a:srgbClr val="000000"/>
                </a:solidFill>
                <a:effectLst/>
                <a:latin typeface="Roboto"/>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 name="AutoShape 2">
            <a:extLst>
              <a:ext uri="{FF2B5EF4-FFF2-40B4-BE49-F238E27FC236}">
                <a16:creationId xmlns:a16="http://schemas.microsoft.com/office/drawing/2014/main" id="{A7C66DCE-3CB9-4AB9-BEEA-DF3F2AE230DE}"/>
              </a:ext>
            </a:extLst>
          </p:cNvPr>
          <p:cNvSpPr>
            <a:spLocks noChangeAspect="1" noChangeArrowheads="1"/>
          </p:cNvSpPr>
          <p:nvPr/>
        </p:nvSpPr>
        <p:spPr bwMode="auto">
          <a:xfrm>
            <a:off x="85725" y="198913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07520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68207" y="455041"/>
            <a:ext cx="5650626" cy="613668"/>
          </a:xfrm>
        </p:spPr>
        <p:txBody>
          <a:bodyPr>
            <a:noAutofit/>
          </a:bodyPr>
          <a:lstStyle/>
          <a:p>
            <a:r>
              <a:rPr lang="en-IN" sz="3200" b="1" u="sng" dirty="0">
                <a:latin typeface="+mn-lt"/>
              </a:rPr>
              <a:t>PICTORIAL FLOW OF PROJECT</a:t>
            </a:r>
          </a:p>
        </p:txBody>
      </p:sp>
      <p:pic>
        <p:nvPicPr>
          <p:cNvPr id="11" name="Content Placeholder 10">
            <a:extLst>
              <a:ext uri="{FF2B5EF4-FFF2-40B4-BE49-F238E27FC236}">
                <a16:creationId xmlns:a16="http://schemas.microsoft.com/office/drawing/2014/main" id="{4C220D37-45F9-4867-9B11-1CB6014DD0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899" y="1350628"/>
            <a:ext cx="10519795" cy="4521666"/>
          </a:xfrm>
        </p:spPr>
      </p:pic>
    </p:spTree>
    <p:extLst>
      <p:ext uri="{BB962C8B-B14F-4D97-AF65-F5344CB8AC3E}">
        <p14:creationId xmlns:p14="http://schemas.microsoft.com/office/powerpoint/2010/main" val="3027734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2AA1E5-A8DF-423E-98C8-DCDB118853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itle 1">
            <a:extLst>
              <a:ext uri="{FF2B5EF4-FFF2-40B4-BE49-F238E27FC236}">
                <a16:creationId xmlns:a16="http://schemas.microsoft.com/office/drawing/2014/main" id="{048D687C-8C96-4F0B-88A0-51512FA0EC35}"/>
              </a:ext>
            </a:extLst>
          </p:cNvPr>
          <p:cNvSpPr txBox="1">
            <a:spLocks/>
          </p:cNvSpPr>
          <p:nvPr/>
        </p:nvSpPr>
        <p:spPr>
          <a:xfrm>
            <a:off x="0" y="0"/>
            <a:ext cx="12191999" cy="536895"/>
          </a:xfrm>
          <a:prstGeom prst="rect">
            <a:avLst/>
          </a:prstGeom>
          <a:solidFill>
            <a:schemeClr val="bg1"/>
          </a:solidFill>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b="1" u="sng" dirty="0">
                <a:latin typeface="+mn-lt"/>
              </a:rPr>
              <a:t>SNAPSHOT - 1</a:t>
            </a:r>
          </a:p>
        </p:txBody>
      </p:sp>
    </p:spTree>
    <p:extLst>
      <p:ext uri="{BB962C8B-B14F-4D97-AF65-F5344CB8AC3E}">
        <p14:creationId xmlns:p14="http://schemas.microsoft.com/office/powerpoint/2010/main" val="18731785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655</TotalTime>
  <Words>915</Words>
  <Application>Microsoft Office PowerPoint</Application>
  <PresentationFormat>Widescreen</PresentationFormat>
  <Paragraphs>89</Paragraphs>
  <Slides>14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Algerian</vt:lpstr>
      <vt:lpstr>Arial</vt:lpstr>
      <vt:lpstr>Bahnschrift Light</vt:lpstr>
      <vt:lpstr>Calibri</vt:lpstr>
      <vt:lpstr>Calibri Light</vt:lpstr>
      <vt:lpstr>ff11</vt:lpstr>
      <vt:lpstr>ff3</vt:lpstr>
      <vt:lpstr>ff7</vt:lpstr>
      <vt:lpstr>HelveticaNeue</vt:lpstr>
      <vt:lpstr>HelveticaNeue-Bold</vt:lpstr>
      <vt:lpstr>Roboto</vt:lpstr>
      <vt:lpstr>Wingdings</vt:lpstr>
      <vt:lpstr>Office Theme</vt:lpstr>
      <vt:lpstr>PowerPoint Presentation</vt:lpstr>
      <vt:lpstr>CONTENTS</vt:lpstr>
      <vt:lpstr>STUDENT DECLARATION</vt:lpstr>
      <vt:lpstr>INTRODUCTION</vt:lpstr>
      <vt:lpstr>PowerPoint Presentation</vt:lpstr>
      <vt:lpstr>OBJECTIVES</vt:lpstr>
      <vt:lpstr>PowerPoint Presentation</vt:lpstr>
      <vt:lpstr>PICTORIAL FLOW OF PROJECT</vt:lpstr>
      <vt:lpstr>PowerPoint Presentation</vt:lpstr>
      <vt:lpstr>PowerPoint Presentation</vt:lpstr>
      <vt:lpstr>PowerPoint Presentation</vt:lpstr>
      <vt:lpstr>MY CONTRIBUTION</vt:lpstr>
      <vt:lpstr>MY CONTRIBUTION</vt:lpstr>
      <vt:lpstr>MY CONTRIBUTION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 TEREM REPORT</dc:title>
  <dc:creator>Windows User</dc:creator>
  <cp:lastModifiedBy>Ayush Mourya</cp:lastModifiedBy>
  <cp:revision>70</cp:revision>
  <dcterms:created xsi:type="dcterms:W3CDTF">2020-04-07T05:20:02Z</dcterms:created>
  <dcterms:modified xsi:type="dcterms:W3CDTF">2020-04-08T06:15:51Z</dcterms:modified>
</cp:coreProperties>
</file>

<file path=docProps/thumbnail.jpeg>
</file>